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</p:sldIdLst>
  <p:sldSz cy="68580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tableStyles.xml><?xml version="1.0" encoding="utf-8"?>
<a:tblStyleLst xmlns:a="http://schemas.openxmlformats.org/drawingml/2006/main" xmlns:r="http://schemas.openxmlformats.org/officeDocument/2006/relationships" def="{52DEE0D5-EFB7-4B42-BB03-1B3AE79A6919}">
  <a:tblStyle styleId="{52DEE0D5-EFB7-4B42-BB03-1B3AE79A6919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E8ECF4"/>
          </a:solidFill>
        </a:fill>
      </a:tcStyle>
    </a:wholeTbl>
    <a:band1H>
      <a:tcTxStyle/>
      <a:tcStyle>
        <a:fill>
          <a:solidFill>
            <a:srgbClr val="CFD7E7"/>
          </a:solidFill>
        </a:fill>
      </a:tcStyle>
    </a:band1H>
    <a:band2H>
      <a:tcTxStyle/>
    </a:band2H>
    <a:band1V>
      <a:tcTxStyle/>
      <a:tcStyle>
        <a:fill>
          <a:solidFill>
            <a:srgbClr val="CFD7E7"/>
          </a:solidFill>
        </a:fill>
      </a:tcStyle>
    </a:band1V>
    <a:band2V>
      <a:tcTxStyle/>
    </a:band2V>
    <a:lastCol>
      <a:tcTxStyle b="on" i="off">
        <a:font>
          <a:latin typeface="Calibri"/>
          <a:ea typeface="Calibri"/>
          <a:cs typeface="Calibri"/>
        </a:font>
        <a:schemeClr val="lt1"/>
      </a:tcTxStyle>
      <a:tcStyle>
        <a:fill>
          <a:solidFill>
            <a:schemeClr val="accent1"/>
          </a:solidFill>
        </a:fill>
      </a:tcStyle>
    </a:lastCol>
    <a:firstCol>
      <a:tcTxStyle b="on" i="off">
        <a:font>
          <a:latin typeface="Calibri"/>
          <a:ea typeface="Calibri"/>
          <a:cs typeface="Calibri"/>
        </a:font>
        <a:schemeClr val="lt1"/>
      </a:tcTxStyle>
      <a:tcStyle>
        <a:fill>
          <a:solidFill>
            <a:schemeClr val="accent1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top>
            <a:ln cap="flat" cmpd="sng" w="381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top>
        </a:tcBdr>
        <a:fill>
          <a:solidFill>
            <a:schemeClr val="accent1"/>
          </a:solidFill>
        </a:fill>
      </a:tcStyle>
    </a:lastRow>
    <a:seCell>
      <a:tcTxStyle/>
    </a:seCell>
    <a:swCell>
      <a:tcTxStyle/>
    </a:swCell>
    <a:fir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bottom>
            <a:ln cap="flat" cmpd="sng" w="38100">
              <a:solidFill>
                <a:schemeClr val="lt1"/>
              </a:solidFill>
              <a:prstDash val="solid"/>
              <a:round/>
              <a:headEnd len="sm" w="sm" type="none"/>
              <a:tailEnd len="sm" w="sm" type="none"/>
            </a:ln>
          </a:bottom>
        </a:tcBdr>
        <a:fill>
          <a:solidFill>
            <a:schemeClr val="accent1"/>
          </a:solidFill>
        </a:fill>
      </a:tcStyle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2" name="Google Shape;92;p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Content" type="obj">
  <p:cSld name="OBJECT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3" name="Google Shape;13;p2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5" name="Google Shape;15;p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6" name="Google Shape;16;p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2309018" y="-251619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541338" y="190501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9" name="Google Shape;19;p3"/>
          <p:cNvSpPr txBox="1"/>
          <p:nvPr>
            <p:ph idx="1" type="subTitle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lvl="0" marR="0" rt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Font typeface="Arial"/>
              <a:buNone/>
              <a:defRPr b="0" i="0" sz="3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Font typeface="Arial"/>
              <a:buNone/>
              <a:defRPr b="0" i="0" sz="2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Font typeface="Arial"/>
              <a:buNone/>
              <a:defRPr b="0" i="0" sz="2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0" name="Google Shape;20;p3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1" name="Google Shape;21;p3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2" name="Google Shape;22;p3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4"/>
          <p:cNvSpPr txBox="1"/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b="1" i="0" sz="4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25" name="Google Shape;25;p4"/>
          <p:cNvSpPr txBox="1"/>
          <p:nvPr>
            <p:ph idx="1" type="body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indent="-228600" lvl="0" marL="457200" marR="0" rtl="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" name="Google Shape;26;p4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7" name="Google Shape;27;p4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8" name="Google Shape;28;p4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wo Content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5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31" name="Google Shape;31;p5"/>
          <p:cNvSpPr txBox="1"/>
          <p:nvPr>
            <p:ph idx="1" type="body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06400" lvl="0" marL="4572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81000" lvl="1" marL="9144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–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55600" lvl="2" marL="1371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42900" lvl="3" marL="18288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42900" lvl="4" marL="22860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42900" lvl="5" marL="27432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2" name="Google Shape;32;p5"/>
          <p:cNvSpPr txBox="1"/>
          <p:nvPr>
            <p:ph idx="2" type="body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06400" lvl="0" marL="4572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81000" lvl="1" marL="9144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–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55600" lvl="2" marL="1371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42900" lvl="3" marL="18288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42900" lvl="4" marL="22860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42900" lvl="5" marL="27432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3" name="Google Shape;33;p5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4" name="Google Shape;34;p5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5" name="Google Shape;35;p5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omparison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6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38" name="Google Shape;38;p6"/>
          <p:cNvSpPr txBox="1"/>
          <p:nvPr>
            <p:ph idx="1" type="body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indent="-228600" lvl="0" marL="4572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1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9" name="Google Shape;39;p6"/>
          <p:cNvSpPr txBox="1"/>
          <p:nvPr>
            <p:ph idx="2" type="body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381000" lvl="0" marL="4572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556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30200" lvl="3" marL="1828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–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302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302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302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302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302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0" name="Google Shape;40;p6"/>
          <p:cNvSpPr txBox="1"/>
          <p:nvPr>
            <p:ph idx="3" type="body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indent="-228600" lvl="0" marL="4572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1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1" name="Google Shape;41;p6"/>
          <p:cNvSpPr txBox="1"/>
          <p:nvPr>
            <p:ph idx="4" type="body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381000" lvl="0" marL="4572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556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30200" lvl="3" marL="1828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–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302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302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302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302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302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•"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2" name="Google Shape;42;p6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3" name="Google Shape;43;p6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4" name="Google Shape;44;p6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7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47" name="Google Shape;47;p7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8" name="Google Shape;48;p7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9" name="Google Shape;49;p7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8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228600" lvl="0" marL="457200" marR="0" rtl="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lvl="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228600" lvl="0" marL="457200" marR="0" rtl="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12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3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b="0" i="0" lang="en-US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Marine GDPFS Status</a:t>
            </a:r>
            <a:endParaRPr b="0" i="0" sz="44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5" name="Google Shape;85;p13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139700" lvl="0" marL="34290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</a:pPr>
            <a:r>
              <a:t/>
            </a:r>
            <a:endParaRPr b="0" i="0" sz="3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" name="Google Shape;86;p13"/>
          <p:cNvSpPr/>
          <p:nvPr/>
        </p:nvSpPr>
        <p:spPr>
          <a:xfrm>
            <a:off x="179512" y="1700808"/>
            <a:ext cx="3312368" cy="2088232"/>
          </a:xfrm>
          <a:prstGeom prst="rect">
            <a:avLst/>
          </a:prstGeom>
          <a:solidFill>
            <a:schemeClr val="accent1"/>
          </a:solidFill>
          <a:ln cap="flat" cmpd="sng" w="25400">
            <a:solidFill>
              <a:srgbClr val="395E89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US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Wave model centres</a:t>
            </a:r>
            <a:endParaRPr/>
          </a:p>
          <a:p>
            <a:pPr indent="-285750" lvl="0" marL="285750" marR="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Font typeface="Arial"/>
              <a:buChar char="•"/>
            </a:pPr>
            <a:r>
              <a:rPr b="0" i="0" lang="en-US" sz="16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Japan Meteorological Agency</a:t>
            </a:r>
            <a:endParaRPr/>
          </a:p>
          <a:p>
            <a:pPr indent="-285750" lvl="0" marL="285750" marR="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Font typeface="Arial"/>
              <a:buChar char="•"/>
            </a:pPr>
            <a:r>
              <a:rPr b="0" i="0" lang="en-US" sz="16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Meteo-France</a:t>
            </a:r>
            <a:endParaRPr/>
          </a:p>
          <a:p>
            <a:pPr indent="-285750" lvl="0" marL="285750" marR="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Font typeface="Arial"/>
              <a:buChar char="•"/>
            </a:pPr>
            <a:r>
              <a:rPr b="0" i="0" lang="en-US" sz="16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ECMWF</a:t>
            </a:r>
            <a:endParaRPr/>
          </a:p>
          <a:p>
            <a:pPr indent="-285750" lvl="0" marL="285750" marR="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Font typeface="Arial"/>
              <a:buChar char="•"/>
            </a:pPr>
            <a:r>
              <a:rPr b="0" i="0" lang="en-US" sz="16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Meteorological Service of Canada (application pending)</a:t>
            </a:r>
            <a:endParaRPr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US" sz="1600" u="sng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Invitations sent to other centres.</a:t>
            </a:r>
            <a:endParaRPr sz="1600" u="sng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" name="Google Shape;87;p13"/>
          <p:cNvSpPr/>
          <p:nvPr/>
        </p:nvSpPr>
        <p:spPr>
          <a:xfrm>
            <a:off x="4716016" y="1916832"/>
            <a:ext cx="3312368" cy="1512168"/>
          </a:xfrm>
          <a:prstGeom prst="rect">
            <a:avLst/>
          </a:prstGeom>
          <a:solidFill>
            <a:schemeClr val="accent1"/>
          </a:solidFill>
          <a:ln cap="flat" cmpd="sng" w="25400">
            <a:solidFill>
              <a:srgbClr val="395E89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Wave verification centres</a:t>
            </a:r>
            <a:endParaRPr/>
          </a:p>
          <a:p>
            <a:pPr indent="-285750" lvl="1" marL="742950" marR="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Font typeface="Arial"/>
              <a:buChar char="•"/>
            </a:pPr>
            <a:r>
              <a:rPr b="0" i="0" lang="en-US" sz="16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ECMWF</a:t>
            </a:r>
            <a:endParaRPr b="0" i="0" sz="16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" name="Google Shape;88;p13"/>
          <p:cNvSpPr/>
          <p:nvPr/>
        </p:nvSpPr>
        <p:spPr>
          <a:xfrm>
            <a:off x="179512" y="4221088"/>
            <a:ext cx="3312368" cy="1512168"/>
          </a:xfrm>
          <a:prstGeom prst="rect">
            <a:avLst/>
          </a:prstGeom>
          <a:solidFill>
            <a:schemeClr val="accent1"/>
          </a:solidFill>
          <a:ln cap="flat" cmpd="sng" w="25400">
            <a:solidFill>
              <a:srgbClr val="395E89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Marine Environmental Emergencies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" name="Google Shape;89;p13"/>
          <p:cNvSpPr/>
          <p:nvPr/>
        </p:nvSpPr>
        <p:spPr>
          <a:xfrm>
            <a:off x="4757017" y="4220743"/>
            <a:ext cx="3312368" cy="1512168"/>
          </a:xfrm>
          <a:prstGeom prst="rect">
            <a:avLst/>
          </a:prstGeom>
          <a:solidFill>
            <a:schemeClr val="accent1"/>
          </a:solidFill>
          <a:ln cap="flat" cmpd="sng" w="25400">
            <a:solidFill>
              <a:srgbClr val="395E89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Ocean model centres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14"/>
          <p:cNvSpPr txBox="1"/>
          <p:nvPr>
            <p:ph type="title"/>
          </p:nvPr>
        </p:nvSpPr>
        <p:spPr>
          <a:xfrm>
            <a:off x="251520" y="274638"/>
            <a:ext cx="8568952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59"/>
              <a:buFont typeface="Calibri"/>
              <a:buNone/>
            </a:pPr>
            <a:r>
              <a:rPr b="0" i="0" lang="en-US" sz="3959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Definition status - GDPFS components</a:t>
            </a:r>
            <a:endParaRPr b="0" i="0" sz="3959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aphicFrame>
        <p:nvGraphicFramePr>
          <p:cNvPr id="95" name="Google Shape;95;p14"/>
          <p:cNvGraphicFramePr/>
          <p:nvPr/>
        </p:nvGraphicFramePr>
        <p:xfrm>
          <a:off x="457200" y="160020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{52DEE0D5-EFB7-4B42-BB03-1B3AE79A6919}</a:tableStyleId>
              </a:tblPr>
              <a:tblGrid>
                <a:gridCol w="1645925"/>
                <a:gridCol w="1532775"/>
                <a:gridCol w="1656175"/>
                <a:gridCol w="1512175"/>
                <a:gridCol w="1882550"/>
              </a:tblGrid>
              <a:tr h="3708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 u="none" cap="none" strike="noStrike"/>
                        <a:t>RSMC type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Roles 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Products &amp; Characteristics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Verification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Governance</a:t>
                      </a:r>
                      <a:r>
                        <a:rPr lang="en-US" sz="1800"/>
                        <a:t> on activity definition</a:t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Wave model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2.2.1.6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2.2.11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2.2.37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ETWCH</a:t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Ocean model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2.2.1.7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2.2.13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>
                          <a:solidFill>
                            <a:srgbClr val="FF0000"/>
                          </a:solidFill>
                        </a:rPr>
                        <a:t>No</a:t>
                      </a:r>
                      <a:endParaRPr sz="1800">
                        <a:solidFill>
                          <a:srgbClr val="FF0000"/>
                        </a:solidFill>
                      </a:endParaRP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ETOOFS</a:t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MEER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2.2.2.12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>
                          <a:solidFill>
                            <a:srgbClr val="FF0000"/>
                          </a:solidFill>
                        </a:rPr>
                        <a:t>No</a:t>
                      </a:r>
                      <a:endParaRPr sz="1800">
                        <a:solidFill>
                          <a:srgbClr val="FF0000"/>
                        </a:solidFill>
                      </a:endParaRP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>
                          <a:solidFill>
                            <a:srgbClr val="FF0000"/>
                          </a:solidFill>
                        </a:rPr>
                        <a:t>No</a:t>
                      </a:r>
                      <a:endParaRPr sz="1800">
                        <a:solidFill>
                          <a:srgbClr val="FF0000"/>
                        </a:solidFill>
                      </a:endParaRP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ETMEER</a:t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WWMIWS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2.2.2.11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>
                          <a:solidFill>
                            <a:srgbClr val="FF0000"/>
                          </a:solidFill>
                        </a:rPr>
                        <a:t>No</a:t>
                      </a:r>
                      <a:endParaRPr sz="1800">
                        <a:solidFill>
                          <a:srgbClr val="FF0000"/>
                        </a:solidFill>
                      </a:endParaRP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>
                          <a:solidFill>
                            <a:srgbClr val="FF0000"/>
                          </a:solidFill>
                        </a:rPr>
                        <a:t>No</a:t>
                      </a:r>
                      <a:endParaRPr sz="1800">
                        <a:solidFill>
                          <a:srgbClr val="FF0000"/>
                        </a:solidFill>
                      </a:endParaRP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WWMIWS Committee</a:t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Wave verification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2.2.3.4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2.2.37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N/A</a:t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 sz="1800"/>
                        <a:t>ETWCH &amp; CBS OWFPS</a:t>
                      </a:r>
                      <a:endParaRPr sz="1800"/>
                    </a:p>
                  </a:txBody>
                  <a:tcPr marT="45725" marB="45725" marR="91450" marL="9145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