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52DEE0D5-EFB7-4B42-BB03-1B3AE79A6919}">
  <a:tblStyle styleId="{52DEE0D5-EFB7-4B42-BB03-1B3AE79A6919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fill>
          <a:solidFill>
            <a:srgbClr val="CFD7E7"/>
          </a:solidFill>
        </a:fill>
      </a:tcStyle>
    </a:band1H>
    <a:band2H>
      <a:tcTxStyle/>
    </a:band2H>
    <a:band1V>
      <a:tcTxStyle/>
      <a:tcStyle>
        <a:fill>
          <a:solidFill>
            <a:srgbClr val="CFD7E7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3" name="Google Shape;13;p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9" name="Google Shape;19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b="0" i="0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Marine GDPFS Status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1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3"/>
          <p:cNvSpPr/>
          <p:nvPr/>
        </p:nvSpPr>
        <p:spPr>
          <a:xfrm>
            <a:off x="179512" y="1700808"/>
            <a:ext cx="3312368" cy="2088232"/>
          </a:xfrm>
          <a:prstGeom prst="rect">
            <a:avLst/>
          </a:prstGeom>
          <a:solidFill>
            <a:schemeClr val="accent1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Wave model centres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b="0" i="0" lang="en-US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Japan Meteorological Agency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b="0" i="0" lang="en-US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Meteo-France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b="0" i="0" lang="en-US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ECMWF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b="0" i="0" lang="en-US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Meteorological Service of Canada (application pending)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sng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Invitations sent to other centres.</a:t>
            </a:r>
            <a:endParaRPr sz="1600" u="sng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13"/>
          <p:cNvSpPr/>
          <p:nvPr/>
        </p:nvSpPr>
        <p:spPr>
          <a:xfrm>
            <a:off x="4716016" y="1916832"/>
            <a:ext cx="3312368" cy="1512168"/>
          </a:xfrm>
          <a:prstGeom prst="rect">
            <a:avLst/>
          </a:prstGeom>
          <a:solidFill>
            <a:schemeClr val="accent1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Wave verification centres</a:t>
            </a:r>
            <a:endParaRPr/>
          </a:p>
          <a:p>
            <a:pPr indent="-2857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b="0" i="0" lang="en-US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ECMWF</a:t>
            </a:r>
            <a:endParaRPr b="0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13"/>
          <p:cNvSpPr/>
          <p:nvPr/>
        </p:nvSpPr>
        <p:spPr>
          <a:xfrm>
            <a:off x="179512" y="4221088"/>
            <a:ext cx="3312368" cy="1512168"/>
          </a:xfrm>
          <a:prstGeom prst="rect">
            <a:avLst/>
          </a:prstGeom>
          <a:solidFill>
            <a:schemeClr val="accent1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Marine Environmental Emergencies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3"/>
          <p:cNvSpPr/>
          <p:nvPr/>
        </p:nvSpPr>
        <p:spPr>
          <a:xfrm>
            <a:off x="4757017" y="4220743"/>
            <a:ext cx="3312368" cy="1512168"/>
          </a:xfrm>
          <a:prstGeom prst="rect">
            <a:avLst/>
          </a:prstGeom>
          <a:solidFill>
            <a:schemeClr val="accent1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Ocean model centres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4"/>
          <p:cNvSpPr txBox="1"/>
          <p:nvPr>
            <p:ph type="title"/>
          </p:nvPr>
        </p:nvSpPr>
        <p:spPr>
          <a:xfrm>
            <a:off x="251520" y="274638"/>
            <a:ext cx="8568952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Definition status - GDPFS components</a:t>
            </a:r>
            <a:endParaRPr b="0" i="0" sz="3959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95" name="Google Shape;95;p14"/>
          <p:cNvGraphicFramePr/>
          <p:nvPr/>
        </p:nvGraphicFramePr>
        <p:xfrm>
          <a:off x="457200" y="160020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{52DEE0D5-EFB7-4B42-BB03-1B3AE79A6919}</a:tableStyleId>
              </a:tblPr>
              <a:tblGrid>
                <a:gridCol w="1645925"/>
                <a:gridCol w="1532775"/>
                <a:gridCol w="1656175"/>
                <a:gridCol w="1512175"/>
                <a:gridCol w="1882550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RSMC type</a:t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Roles </a:t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Products &amp; Characteristics</a:t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Verification</a:t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Governance</a:t>
                      </a:r>
                      <a:r>
                        <a:rPr lang="en-US" sz="1800"/>
                        <a:t> on activity definition</a:t>
                      </a:r>
                      <a:endParaRPr sz="1800"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Wave model</a:t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2.2.1.6</a:t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2.2.11</a:t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2.2.37</a:t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ETWCH</a:t>
                      </a:r>
                      <a:endParaRPr sz="1800"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Ocean model</a:t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2.2.1.7</a:t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2.2.13</a:t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FF0000"/>
                          </a:solidFill>
                        </a:rPr>
                        <a:t>No</a:t>
                      </a:r>
                      <a:endParaRPr sz="1800">
                        <a:solidFill>
                          <a:srgbClr val="FF0000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ETOOFS</a:t>
                      </a:r>
                      <a:endParaRPr sz="1800"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MEER</a:t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2.2.2.12</a:t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FF0000"/>
                          </a:solidFill>
                        </a:rPr>
                        <a:t>No</a:t>
                      </a:r>
                      <a:endParaRPr sz="1800">
                        <a:solidFill>
                          <a:srgbClr val="FF0000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FF0000"/>
                          </a:solidFill>
                        </a:rPr>
                        <a:t>No</a:t>
                      </a:r>
                      <a:endParaRPr sz="1800">
                        <a:solidFill>
                          <a:srgbClr val="FF0000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ETMEER</a:t>
                      </a:r>
                      <a:endParaRPr sz="1800"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WWMIWS</a:t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2.2.2.11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FF0000"/>
                          </a:solidFill>
                        </a:rPr>
                        <a:t>No</a:t>
                      </a:r>
                      <a:endParaRPr sz="1800">
                        <a:solidFill>
                          <a:srgbClr val="FF0000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FF0000"/>
                          </a:solidFill>
                        </a:rPr>
                        <a:t>No</a:t>
                      </a:r>
                      <a:endParaRPr sz="1800">
                        <a:solidFill>
                          <a:srgbClr val="FF0000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WWMIWS Committee</a:t>
                      </a:r>
                      <a:endParaRPr sz="1800"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Wave verification</a:t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2.2.3.4</a:t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2.2.37</a:t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N/A</a:t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ETWCH &amp; CBS OWFPS</a:t>
                      </a:r>
                      <a:endParaRPr sz="1800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